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</p:sldIdLst>
  <p:sldSz cy="6858000" cx="9144000"/>
  <p:notesSz cx="6858000" cy="9144000"/>
  <p:embeddedFontLst>
    <p:embeddedFont>
      <p:font typeface="Montserrat"/>
      <p:regular r:id="rId43"/>
      <p:bold r:id="rId44"/>
      <p:italic r:id="rId45"/>
      <p:boldItalic r:id="rId4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22" Type="http://schemas.openxmlformats.org/officeDocument/2006/relationships/slide" Target="slides/slide17.xml"/><Relationship Id="rId44" Type="http://schemas.openxmlformats.org/officeDocument/2006/relationships/font" Target="fonts/Montserrat-bold.fntdata"/><Relationship Id="rId21" Type="http://schemas.openxmlformats.org/officeDocument/2006/relationships/slide" Target="slides/slide16.xml"/><Relationship Id="rId43" Type="http://schemas.openxmlformats.org/officeDocument/2006/relationships/font" Target="fonts/Montserrat-regular.fntdata"/><Relationship Id="rId24" Type="http://schemas.openxmlformats.org/officeDocument/2006/relationships/slide" Target="slides/slide19.xml"/><Relationship Id="rId46" Type="http://schemas.openxmlformats.org/officeDocument/2006/relationships/font" Target="fonts/Montserrat-boldItalic.fntdata"/><Relationship Id="rId23" Type="http://schemas.openxmlformats.org/officeDocument/2006/relationships/slide" Target="slides/slide18.xml"/><Relationship Id="rId45" Type="http://schemas.openxmlformats.org/officeDocument/2006/relationships/font" Target="fonts/Montserrat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8af2dd63e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g8af2dd63e9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8af2dd63e9_0_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8af2dd63e9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g8af2dd63e9_0_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2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2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3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3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3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3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3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3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1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1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" name="Google Shape;67;p11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8" name="Google Shape;68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9" name="Google Shape;69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" name="Google Shape;70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2"/>
          <p:cNvSpPr txBox="1"/>
          <p:nvPr>
            <p:ph idx="1" type="body"/>
          </p:nvPr>
        </p:nvSpPr>
        <p:spPr>
          <a:xfrm rot="5400000">
            <a:off x="2227454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4" name="Google Shape;74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5" name="Google Shape;75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6" name="Google Shape;76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3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3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0" name="Google Shape;80;p1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1" name="Google Shape;81;p1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" name="Google Shape;82;p1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" name="Google Shape;27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" name="Google Shape;28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6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5" name="Google Shape;35;p6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" name="Google Shape;37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" name="Google Shape;38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7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2" name="Google Shape;42;p7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3" name="Google Shape;43;p7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4" name="Google Shape;44;p7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5" name="Google Shape;45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" name="Google Shape;46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" name="Google Shape;47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1" name="Google Shape;51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" name="Google Shape;52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Google Shape;55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6" name="Google Shape;56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0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0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0" name="Google Shape;60;p10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1" name="Google Shape;61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" name="Google Shape;62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" name="Google Shape;63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0.xml"/><Relationship Id="rId1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 b="0" i="0" sz="4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/>
        </p:nvSpPr>
        <p:spPr>
          <a:xfrm>
            <a:off x="1168930" y="6408634"/>
            <a:ext cx="3429144" cy="4154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© Paul Fremantle 2015.  This work is licensed under a Creative Commons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Attribution-NonCommercial-ShareAlike 4.0 International License</a:t>
            </a:r>
            <a:b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See  </a:t>
            </a:r>
            <a:r>
              <a:rPr b="0" i="0" lang="en-US" sz="700" u="sng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  <a:hlinkClick r:id="rId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http://creativecommons.org/licenses/by-nc-sa/4.0/</a:t>
            </a: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/>
          </a:p>
        </p:txBody>
      </p:sp>
      <p:pic>
        <p:nvPicPr>
          <p:cNvPr id="13" name="Google Shape;13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5635" y="6492098"/>
            <a:ext cx="792765" cy="279269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www.oreilly.com/radar/questioning-the-lambda-architecture/" TargetMode="External"/><Relationship Id="rId4" Type="http://schemas.openxmlformats.org/officeDocument/2006/relationships/image" Target="../media/image1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://www.frankmcsherry.org/assets/COST.pdf" TargetMode="External"/><Relationship Id="rId4" Type="http://schemas.openxmlformats.org/officeDocument/2006/relationships/hyperlink" Target="http://www.frankmcsherry.org/graph/scalability/cost/2015/01/15/COST.html" TargetMode="External"/><Relationship Id="rId5" Type="http://schemas.openxmlformats.org/officeDocument/2006/relationships/image" Target="../media/image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7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hyperlink" Target="http://www.laboratory-journal.com/science/information-technology-it/big-data-genomics-challenges-and-solutions" TargetMode="External"/><Relationship Id="rId4" Type="http://schemas.openxmlformats.org/officeDocument/2006/relationships/image" Target="../media/image13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8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6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hyperlink" Target="http://cmsweb.cern.ch/phedex" TargetMode="External"/><Relationship Id="rId4" Type="http://schemas.openxmlformats.org/officeDocument/2006/relationships/image" Target="../media/image14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4"/>
          <p:cNvSpPr txBox="1"/>
          <p:nvPr>
            <p:ph type="ctrTitle"/>
          </p:nvPr>
        </p:nvSpPr>
        <p:spPr>
          <a:xfrm>
            <a:off x="685800" y="1231483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Montserrat"/>
              <a:buNone/>
            </a:pPr>
            <a:r>
              <a:rPr lang="en-US" sz="3959"/>
              <a:t>Cloud Computing and Big Data</a:t>
            </a:r>
            <a:br>
              <a:rPr lang="en-US" sz="3959"/>
            </a:br>
            <a:br>
              <a:rPr lang="en-US" sz="3959"/>
            </a:br>
            <a:r>
              <a:rPr lang="en-US" sz="3959"/>
              <a:t>Big Data Introduction</a:t>
            </a:r>
            <a:endParaRPr sz="3959"/>
          </a:p>
        </p:txBody>
      </p:sp>
      <p:sp>
        <p:nvSpPr>
          <p:cNvPr id="88" name="Google Shape;88;p14"/>
          <p:cNvSpPr txBox="1"/>
          <p:nvPr>
            <p:ph idx="1" type="subTitle"/>
          </p:nvPr>
        </p:nvSpPr>
        <p:spPr>
          <a:xfrm>
            <a:off x="1371824" y="4162310"/>
            <a:ext cx="6400354" cy="1752451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960"/>
              <a:buNone/>
            </a:pPr>
            <a:r>
              <a:rPr lang="en-US" sz="2960"/>
              <a:t>Oxford University </a:t>
            </a:r>
            <a:endParaRPr/>
          </a:p>
          <a:p>
            <a:pPr indent="0" lvl="0" marL="0" rtl="0" algn="ctr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ts val="2960"/>
              <a:buNone/>
            </a:pPr>
            <a:r>
              <a:rPr lang="en-US" sz="2960"/>
              <a:t>Software Engineering Programme</a:t>
            </a:r>
            <a:endParaRPr sz="2960"/>
          </a:p>
          <a:p>
            <a:pPr indent="0" lvl="0" marL="0" rtl="0" algn="ctr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ts val="2960"/>
              <a:buNone/>
            </a:pPr>
            <a:r>
              <a:rPr lang="en-US" sz="2960"/>
              <a:t>July 2021</a:t>
            </a:r>
            <a:endParaRPr sz="296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Montserrat"/>
              <a:buNone/>
            </a:pPr>
            <a:r>
              <a:rPr lang="en-US" sz="3959"/>
              <a:t>Lambda Architecture instantiation (deprecated)</a:t>
            </a:r>
            <a:endParaRPr sz="3959"/>
          </a:p>
        </p:txBody>
      </p:sp>
      <p:pic>
        <p:nvPicPr>
          <p:cNvPr id="142" name="Google Shape;142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6378" y="1671829"/>
            <a:ext cx="7792650" cy="42212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Montserrat"/>
              <a:buNone/>
            </a:pPr>
            <a:r>
              <a:rPr lang="en-US" sz="3959"/>
              <a:t>Lambda Architecture (MapR)</a:t>
            </a:r>
            <a:endParaRPr sz="3959"/>
          </a:p>
        </p:txBody>
      </p:sp>
      <p:pic>
        <p:nvPicPr>
          <p:cNvPr id="148" name="Google Shape;148;p24"/>
          <p:cNvPicPr preferRelativeResize="0"/>
          <p:nvPr/>
        </p:nvPicPr>
        <p:blipFill rotWithShape="1">
          <a:blip r:embed="rId3">
            <a:alphaModFix/>
          </a:blip>
          <a:srcRect b="0" l="0" r="0" t="13996"/>
          <a:stretch/>
        </p:blipFill>
        <p:spPr>
          <a:xfrm>
            <a:off x="0" y="1562890"/>
            <a:ext cx="9144000" cy="4453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Master Data</a:t>
            </a:r>
            <a:endParaRPr/>
          </a:p>
        </p:txBody>
      </p:sp>
      <p:sp>
        <p:nvSpPr>
          <p:cNvPr id="154" name="Google Shape;154;p25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One widely used approach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You ingest core data and never change it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You can create summaries, cleaned data, etc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But the original data is immutable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Cheap disk space…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Related to Event Sourcing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Kappa Architecture</a:t>
            </a:r>
            <a:endParaRPr/>
          </a:p>
        </p:txBody>
      </p:sp>
      <p:sp>
        <p:nvSpPr>
          <p:cNvPr id="161" name="Google Shape;161;p26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spcBef>
                <a:spcPts val="36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Everything is a stream!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Event source database / log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Jay Kreps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–"/>
            </a:pPr>
            <a:r>
              <a:rPr lang="en-US" sz="17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https://www.oreilly.com/radar/questioning-the-lambda-architecture/</a:t>
            </a:r>
            <a:endParaRPr sz="34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2" name="Google Shape;162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37675" y="3852350"/>
            <a:ext cx="5905500" cy="158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Big Data technologies</a:t>
            </a:r>
            <a:endParaRPr/>
          </a:p>
        </p:txBody>
      </p:sp>
      <p:sp>
        <p:nvSpPr>
          <p:cNvPr id="168" name="Google Shape;168;p27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80"/>
              <a:buChar char="•"/>
            </a:pPr>
            <a:r>
              <a:rPr lang="en-US" sz="2480"/>
              <a:t>Map Reduce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ts val="2170"/>
              <a:buChar char="–"/>
            </a:pPr>
            <a:r>
              <a:rPr lang="en-US" sz="2170"/>
              <a:t>Hadoop, Spark, etc</a:t>
            </a:r>
            <a:endParaRPr sz="2170"/>
          </a:p>
          <a:p>
            <a:pPr indent="-342900" lvl="0" marL="342900" rtl="0" algn="l">
              <a:lnSpc>
                <a:spcPct val="8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ts val="2480"/>
              <a:buChar char="•"/>
            </a:pPr>
            <a:r>
              <a:rPr lang="en-US" sz="2480"/>
              <a:t>In-Memory Directed Acyclic Graphs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ts val="2170"/>
              <a:buChar char="–"/>
            </a:pPr>
            <a:r>
              <a:rPr lang="en-US" sz="2170"/>
              <a:t>Spark, Tez</a:t>
            </a:r>
            <a:endParaRPr sz="2170"/>
          </a:p>
          <a:p>
            <a:pPr indent="-342900" lvl="0" marL="342900" rtl="0" algn="l">
              <a:lnSpc>
                <a:spcPct val="8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ts val="2480"/>
              <a:buChar char="•"/>
            </a:pPr>
            <a:r>
              <a:rPr lang="en-US" sz="2480"/>
              <a:t>Realtime Stream processing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ts val="2170"/>
              <a:buChar char="–"/>
            </a:pPr>
            <a:r>
              <a:rPr lang="en-US" sz="2170"/>
              <a:t>Kafka, </a:t>
            </a:r>
            <a:r>
              <a:rPr lang="en-US" sz="2170"/>
              <a:t>Spark Streaming, Storm, Siddhi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ts val="2480"/>
              <a:buChar char="•"/>
            </a:pPr>
            <a:r>
              <a:rPr lang="en-US" sz="2480"/>
              <a:t>NoSQL</a:t>
            </a:r>
            <a:endParaRPr sz="2480"/>
          </a:p>
          <a:p>
            <a:pPr indent="-285750" lvl="1" marL="742950" rtl="0" algn="l">
              <a:lnSpc>
                <a:spcPct val="80000"/>
              </a:lnSpc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ts val="2170"/>
              <a:buChar char="–"/>
            </a:pPr>
            <a:r>
              <a:rPr lang="en-US" sz="2170"/>
              <a:t>Cassandra, Mongo, CouchDB, etc</a:t>
            </a:r>
            <a:endParaRPr sz="2170"/>
          </a:p>
          <a:p>
            <a:pPr indent="-342900" lvl="0" marL="342900" rtl="0" algn="l">
              <a:lnSpc>
                <a:spcPct val="8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ts val="2480"/>
              <a:buChar char="•"/>
            </a:pPr>
            <a:r>
              <a:rPr lang="en-US" sz="2480"/>
              <a:t>Statistical Analysis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ts val="2170"/>
              <a:buChar char="–"/>
            </a:pPr>
            <a:r>
              <a:rPr lang="en-US" sz="2170"/>
              <a:t>R, SparkR, MapR</a:t>
            </a:r>
            <a:endParaRPr sz="2170"/>
          </a:p>
          <a:p>
            <a:pPr indent="-342900" lvl="0" marL="342900" rtl="0" algn="l">
              <a:lnSpc>
                <a:spcPct val="8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ts val="2480"/>
              <a:buChar char="•"/>
            </a:pPr>
            <a:r>
              <a:rPr lang="en-US" sz="2480"/>
              <a:t>Machine Learning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ts val="2170"/>
              <a:buChar char="–"/>
            </a:pPr>
            <a:r>
              <a:rPr lang="en-US" sz="2170"/>
              <a:t>Mahout, MLlib, TensorFlow</a:t>
            </a:r>
            <a:endParaRPr sz="217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Warning</a:t>
            </a:r>
            <a:endParaRPr/>
          </a:p>
        </p:txBody>
      </p:sp>
      <p:pic>
        <p:nvPicPr>
          <p:cNvPr id="174" name="Google Shape;174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59000" y="1231900"/>
            <a:ext cx="4813300" cy="438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Same systems, new diagram</a:t>
            </a:r>
            <a:endParaRPr/>
          </a:p>
        </p:txBody>
      </p:sp>
      <p:pic>
        <p:nvPicPr>
          <p:cNvPr id="180" name="Google Shape;180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95500" y="1358900"/>
            <a:ext cx="4953000" cy="412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Scalability at what COST</a:t>
            </a:r>
            <a:endParaRPr/>
          </a:p>
        </p:txBody>
      </p:sp>
      <p:sp>
        <p:nvSpPr>
          <p:cNvPr id="186" name="Google Shape;186;p30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COST = Configuration that Outperforms a Single Thread</a:t>
            </a:r>
            <a:endParaRPr/>
          </a:p>
          <a:p>
            <a:pPr indent="-285750" lvl="1" marL="74295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</a:pPr>
            <a:r>
              <a:rPr lang="en-US" sz="1600" u="sng">
                <a:solidFill>
                  <a:schemeClr val="hlink"/>
                </a:solidFill>
                <a:hlinkClick r:id="rId3"/>
              </a:rPr>
              <a:t>http://www.frankmcsherry.org/assets/COST.pdf</a:t>
            </a:r>
            <a:r>
              <a:rPr lang="en-US" sz="1600"/>
              <a:t> </a:t>
            </a:r>
            <a:endParaRPr/>
          </a:p>
          <a:p>
            <a:pPr indent="-285750" lvl="1" marL="74295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</a:pPr>
            <a:r>
              <a:rPr lang="en-US" sz="1600" u="sng">
                <a:solidFill>
                  <a:schemeClr val="hlink"/>
                </a:solidFill>
                <a:hlinkClick r:id="rId4"/>
              </a:rPr>
              <a:t>http://www.frankmcsherry.org/graph/scalability/cost/2015/01/15/COST.html</a:t>
            </a:r>
            <a:r>
              <a:rPr lang="en-US" sz="1600"/>
              <a:t> </a:t>
            </a:r>
            <a:endParaRPr/>
          </a:p>
          <a:p>
            <a:pPr indent="-215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/>
          </a:p>
        </p:txBody>
      </p:sp>
      <p:pic>
        <p:nvPicPr>
          <p:cNvPr id="187" name="Google Shape;187;p3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65145" y="3727869"/>
            <a:ext cx="5560583" cy="31301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1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</a:pPr>
            <a:br>
              <a:rPr lang="en-US" sz="3600"/>
            </a:br>
            <a:br>
              <a:rPr lang="en-US" sz="3600"/>
            </a:br>
            <a:r>
              <a:rPr lang="en-US" sz="3600"/>
              <a:t>WHY PYTHON?</a:t>
            </a:r>
            <a:endParaRPr sz="3600"/>
          </a:p>
        </p:txBody>
      </p:sp>
      <p:sp>
        <p:nvSpPr>
          <p:cNvPr id="193" name="Google Shape;193;p31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</a:pPr>
            <a:r>
              <a:rPr lang="en-US"/>
              <a:t> </a:t>
            </a:r>
            <a:endParaRPr/>
          </a:p>
        </p:txBody>
      </p:sp>
      <p:pic>
        <p:nvPicPr>
          <p:cNvPr id="194" name="Google Shape;194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1000" y="0"/>
            <a:ext cx="8382000" cy="471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Python for Big Data</a:t>
            </a:r>
            <a:endParaRPr/>
          </a:p>
        </p:txBody>
      </p:sp>
      <p:sp>
        <p:nvSpPr>
          <p:cNvPr id="200" name="Google Shape;200;p32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Python is a great language for Data Science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NumPy, Pandas, many graphic packages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Python is a great language for Spark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Lambdas, concise statements, DataFrames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Ipython/Jupyter is a great notebook</a:t>
            </a:r>
            <a:endParaRPr/>
          </a:p>
          <a:p>
            <a:pPr indent="0" lvl="1" marL="4572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Contents</a:t>
            </a:r>
            <a:endParaRPr/>
          </a:p>
        </p:txBody>
      </p:sp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Definitions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Origins of Big Data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Case Studies and Motivations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Other options</a:t>
            </a:r>
            <a:endParaRPr/>
          </a:p>
        </p:txBody>
      </p:sp>
      <p:sp>
        <p:nvSpPr>
          <p:cNvPr id="206" name="Google Shape;206;p3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C/C++ are fast to run, but generally slow to develop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Scala is an even better language for Spark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Char char="–"/>
            </a:pPr>
            <a:r>
              <a:rPr lang="en-US" sz="2590"/>
              <a:t>But not so strong in wider data science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Java is too wordy for Data Science!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R is a great model for both Data Science and Spark, if you are a statistician</a:t>
            </a:r>
            <a:endParaRPr/>
          </a:p>
          <a:p>
            <a:pPr indent="-154940" lvl="0" marL="342900" rtl="0" algn="l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None/>
            </a:pPr>
            <a:r>
              <a:t/>
            </a:r>
            <a:endParaRPr sz="2960"/>
          </a:p>
          <a:p>
            <a:pPr indent="-342900" lvl="0" marL="342900" rtl="0" algn="l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Do not even consider Perl ;-)</a:t>
            </a:r>
            <a:endParaRPr/>
          </a:p>
          <a:p>
            <a:pPr indent="0" lvl="1" marL="457200" rtl="0" algn="l">
              <a:lnSpc>
                <a:spcPct val="8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None/>
            </a:pPr>
            <a:r>
              <a:t/>
            </a:r>
            <a:endParaRPr sz="259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Notebooks</a:t>
            </a:r>
            <a:endParaRPr/>
          </a:p>
        </p:txBody>
      </p:sp>
      <p:sp>
        <p:nvSpPr>
          <p:cNvPr id="212" name="Google Shape;212;p34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Web-based systems that combine documentation, code and graphics into one place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Two front runners for Big Data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Jupyter (formerly IPython)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Based on Python but supporting other languages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Apache Zeppelin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More language neutral but newer and more buggy (this may be changing of course)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Google Shape;217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2900" y="0"/>
            <a:ext cx="8455181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Numpy</a:t>
            </a:r>
            <a:endParaRPr/>
          </a:p>
        </p:txBody>
      </p:sp>
      <p:sp>
        <p:nvSpPr>
          <p:cNvPr id="223" name="Google Shape;223;p36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Numerical and scientific analysis library in Python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(sudo) pip install numpy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Foundation of most data analysis in Python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Based on arrays of data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Base ecosystem</a:t>
            </a:r>
            <a:endParaRPr/>
          </a:p>
        </p:txBody>
      </p:sp>
      <p:sp>
        <p:nvSpPr>
          <p:cNvPr id="229" name="Google Shape;229;p37"/>
          <p:cNvSpPr/>
          <p:nvPr/>
        </p:nvSpPr>
        <p:spPr>
          <a:xfrm>
            <a:off x="983659" y="3847702"/>
            <a:ext cx="6873175" cy="1195403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numpy</a:t>
            </a: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p37"/>
          <p:cNvSpPr/>
          <p:nvPr/>
        </p:nvSpPr>
        <p:spPr>
          <a:xfrm>
            <a:off x="983660" y="2505848"/>
            <a:ext cx="2191447" cy="1195403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scipy</a:t>
            </a: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Google Shape;231;p37"/>
          <p:cNvSpPr/>
          <p:nvPr/>
        </p:nvSpPr>
        <p:spPr>
          <a:xfrm>
            <a:off x="3324524" y="2505848"/>
            <a:ext cx="2191447" cy="1195403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pandas</a:t>
            </a: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37"/>
          <p:cNvSpPr/>
          <p:nvPr/>
        </p:nvSpPr>
        <p:spPr>
          <a:xfrm>
            <a:off x="5665388" y="2505848"/>
            <a:ext cx="2191447" cy="1195403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matplotlib</a:t>
            </a: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Pandas</a:t>
            </a:r>
            <a:endParaRPr/>
          </a:p>
        </p:txBody>
      </p:sp>
      <p:sp>
        <p:nvSpPr>
          <p:cNvPr id="238" name="Google Shape;238;p38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 rich relational data model built on top of Python’s numpy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Emerged from the finance industry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Like R’s data.frame (but maybe better?)</a:t>
            </a:r>
            <a:endParaRPr/>
          </a:p>
          <a:p>
            <a:pPr indent="0" lvl="1" marL="4572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Matplotlib</a:t>
            </a:r>
            <a:endParaRPr/>
          </a:p>
        </p:txBody>
      </p:sp>
      <p:sp>
        <p:nvSpPr>
          <p:cNvPr id="244" name="Google Shape;244;p39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 simple graphing library for Python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Works well with Pandas and Numpy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Integrated into Jupyter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There are many alternatives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E.g. Bokeh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4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This course</a:t>
            </a:r>
            <a:endParaRPr/>
          </a:p>
        </p:txBody>
      </p:sp>
      <p:sp>
        <p:nvSpPr>
          <p:cNvPr id="250" name="Google Shape;250;p40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Python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pandas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matplotlib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pyspark 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Apache Spark with Python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Jupyter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Some other libraries etc as we go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61265" y="174330"/>
            <a:ext cx="4681855" cy="6151342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41"/>
          <p:cNvSpPr txBox="1"/>
          <p:nvPr/>
        </p:nvSpPr>
        <p:spPr>
          <a:xfrm>
            <a:off x="361091" y="884100"/>
            <a:ext cx="3344335" cy="31700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Recommended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Reading!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(take a look at</a:t>
            </a:r>
            <a:br>
              <a:rPr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my copy)</a:t>
            </a:r>
            <a:endParaRPr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42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</a:pPr>
            <a:r>
              <a:rPr lang="en-US"/>
              <a:t>CASE STUDIES</a:t>
            </a:r>
            <a:endParaRPr/>
          </a:p>
        </p:txBody>
      </p:sp>
      <p:sp>
        <p:nvSpPr>
          <p:cNvPr id="262" name="Google Shape;262;p42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Big Data definition</a:t>
            </a:r>
            <a:endParaRPr/>
          </a:p>
        </p:txBody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Data of a very large size, typically to the extent that its manipulation and management present significant logistical challenges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Oxford English Dictionary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3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Montserrat"/>
              <a:buNone/>
            </a:pPr>
            <a:r>
              <a:rPr lang="en-US" sz="3959"/>
              <a:t>Big Data </a:t>
            </a:r>
            <a:br>
              <a:rPr lang="en-US" sz="3959"/>
            </a:br>
            <a:r>
              <a:rPr lang="en-US" sz="3959"/>
              <a:t>Cloud management analytics</a:t>
            </a:r>
            <a:endParaRPr sz="3959"/>
          </a:p>
        </p:txBody>
      </p:sp>
      <p:pic>
        <p:nvPicPr>
          <p:cNvPr id="268" name="Google Shape;268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524000"/>
            <a:ext cx="9144000" cy="38027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Realtime Big Data	</a:t>
            </a:r>
            <a:endParaRPr/>
          </a:p>
        </p:txBody>
      </p:sp>
      <p:sp>
        <p:nvSpPr>
          <p:cNvPr id="274" name="Google Shape;274;p44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New York-based Bank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25 servers in a cluster analysing trading and system data from operational systems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Siddhi-based engine processing data in realtime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Handling 10,000s of events/second</a:t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Google Shape;279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8300" y="0"/>
            <a:ext cx="838899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45"/>
          <p:cNvSpPr/>
          <p:nvPr/>
        </p:nvSpPr>
        <p:spPr>
          <a:xfrm>
            <a:off x="2777059" y="6610403"/>
            <a:ext cx="6369691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https://firstlook.org/theintercept/2015/07/01/nsas-google-worlds-private-communications/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</a:pPr>
            <a:r>
              <a:rPr lang="en-US" sz="4000"/>
              <a:t>Big Data in Genomics</a:t>
            </a:r>
            <a:br>
              <a:rPr lang="en-US" sz="4000"/>
            </a:br>
            <a:r>
              <a:rPr lang="en-US" sz="1600" u="sng">
                <a:solidFill>
                  <a:schemeClr val="hlink"/>
                </a:solidFill>
                <a:hlinkClick r:id="rId3"/>
              </a:rPr>
              <a:t>http://www.laboratory-journal.com/science/information-technology-it/big-data-genomics-challenges-and-solutions</a:t>
            </a:r>
            <a:r>
              <a:rPr lang="en-US" sz="1600"/>
              <a:t> </a:t>
            </a:r>
            <a:endParaRPr sz="1600"/>
          </a:p>
        </p:txBody>
      </p:sp>
      <p:pic>
        <p:nvPicPr>
          <p:cNvPr id="286" name="Google Shape;286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607429"/>
            <a:ext cx="9144000" cy="49655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Maclaren Formula 1</a:t>
            </a:r>
            <a:endParaRPr/>
          </a:p>
        </p:txBody>
      </p:sp>
      <p:sp>
        <p:nvSpPr>
          <p:cNvPr id="292" name="Google Shape;292;p47"/>
          <p:cNvSpPr txBox="1"/>
          <p:nvPr>
            <p:ph idx="1" type="body"/>
          </p:nvPr>
        </p:nvSpPr>
        <p:spPr>
          <a:xfrm>
            <a:off x="375635" y="4799013"/>
            <a:ext cx="8229600" cy="13271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Collects 1Gb/race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Analysing in real-time to tune and manage the car</a:t>
            </a:r>
            <a:endParaRPr sz="2960"/>
          </a:p>
        </p:txBody>
      </p:sp>
      <p:pic>
        <p:nvPicPr>
          <p:cNvPr id="293" name="Google Shape;293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417638"/>
            <a:ext cx="9144000" cy="3381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" name="Google Shape;298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135683"/>
            <a:ext cx="9058575" cy="65215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</a:pPr>
            <a:r>
              <a:rPr lang="en-US" sz="3600"/>
              <a:t>Large Hadron Collider</a:t>
            </a:r>
            <a:br>
              <a:rPr lang="en-US" sz="3600"/>
            </a:br>
            <a:r>
              <a:rPr lang="en-US" sz="2000"/>
              <a:t>Compact Muon Solenoid Experiment</a:t>
            </a:r>
            <a:br>
              <a:rPr lang="en-US" sz="2000"/>
            </a:br>
            <a:r>
              <a:rPr lang="en-US" sz="1100"/>
              <a:t>Source: </a:t>
            </a:r>
            <a:r>
              <a:rPr lang="en-US" sz="1100" u="sng">
                <a:solidFill>
                  <a:schemeClr val="hlink"/>
                </a:solidFill>
                <a:hlinkClick r:id="rId3"/>
              </a:rPr>
              <a:t>http://cmsweb.cern.ch/phedex</a:t>
            </a:r>
            <a:r>
              <a:rPr lang="en-US" sz="1100"/>
              <a:t> </a:t>
            </a:r>
            <a:endParaRPr sz="1100"/>
          </a:p>
        </p:txBody>
      </p:sp>
      <p:pic>
        <p:nvPicPr>
          <p:cNvPr id="304" name="Google Shape;304;p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7200" y="1417202"/>
            <a:ext cx="8229600" cy="54407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5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Questions?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Gartner</a:t>
            </a:r>
            <a:endParaRPr/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116022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b="1" lang="en-US"/>
              <a:t>Big data</a:t>
            </a:r>
            <a:r>
              <a:rPr lang="en-US"/>
              <a:t> is </a:t>
            </a:r>
            <a:r>
              <a:rPr b="1" lang="en-US">
                <a:solidFill>
                  <a:srgbClr val="FF6600"/>
                </a:solidFill>
              </a:rPr>
              <a:t>high-volume</a:t>
            </a:r>
            <a:r>
              <a:rPr lang="en-US"/>
              <a:t>, </a:t>
            </a:r>
            <a:r>
              <a:rPr b="1" lang="en-US">
                <a:solidFill>
                  <a:srgbClr val="FF6600"/>
                </a:solidFill>
              </a:rPr>
              <a:t>high-velocity</a:t>
            </a:r>
            <a:r>
              <a:rPr lang="en-US"/>
              <a:t> and</a:t>
            </a:r>
            <a:r>
              <a:rPr lang="en-US">
                <a:solidFill>
                  <a:srgbClr val="FF6600"/>
                </a:solidFill>
              </a:rPr>
              <a:t> </a:t>
            </a:r>
            <a:r>
              <a:rPr b="1" lang="en-US">
                <a:solidFill>
                  <a:srgbClr val="FF6600"/>
                </a:solidFill>
              </a:rPr>
              <a:t>high-variety</a:t>
            </a:r>
            <a:r>
              <a:rPr b="1" lang="en-US">
                <a:solidFill>
                  <a:srgbClr val="008000"/>
                </a:solidFill>
              </a:rPr>
              <a:t> </a:t>
            </a:r>
            <a:r>
              <a:rPr lang="en-US"/>
              <a:t>information assets that demand cost-effective, innovative forms of information processing for enhanced insight and decision making.</a:t>
            </a:r>
            <a:br>
              <a:rPr lang="en-US"/>
            </a:br>
            <a:r>
              <a:rPr lang="en-US"/>
              <a:t>	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The three Vs</a:t>
            </a:r>
            <a:endParaRPr/>
          </a:p>
        </p:txBody>
      </p:sp>
      <p:sp>
        <p:nvSpPr>
          <p:cNvPr id="112" name="Google Shape;112;p18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20"/>
              <a:buChar char="•"/>
            </a:pPr>
            <a:r>
              <a:rPr lang="en-US" sz="2720"/>
              <a:t>Velocity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ts val="2380"/>
              <a:buChar char="–"/>
            </a:pPr>
            <a:r>
              <a:rPr lang="en-US" sz="2380"/>
              <a:t>Need to be able to process data faster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ts val="2380"/>
              <a:buChar char="–"/>
            </a:pPr>
            <a:r>
              <a:rPr lang="en-US" sz="2380"/>
              <a:t>Handle very large numbers of data elements/sec incoming</a:t>
            </a:r>
            <a:endParaRPr sz="2380"/>
          </a:p>
          <a:p>
            <a:pPr indent="-342900" lvl="0" marL="342900" rtl="0" algn="l">
              <a:lnSpc>
                <a:spcPct val="80000"/>
              </a:lnSpc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ts val="2720"/>
              <a:buChar char="•"/>
            </a:pPr>
            <a:r>
              <a:rPr lang="en-US" sz="2720"/>
              <a:t>Variety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ts val="2380"/>
              <a:buChar char="–"/>
            </a:pPr>
            <a:r>
              <a:rPr lang="en-US" sz="2380"/>
              <a:t>Not just the same old columns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ts val="2380"/>
              <a:buChar char="–"/>
            </a:pPr>
            <a:r>
              <a:rPr lang="en-US" sz="2380"/>
              <a:t>New formats, new sources, new details</a:t>
            </a:r>
            <a:endParaRPr sz="2380"/>
          </a:p>
          <a:p>
            <a:pPr indent="-342900" lvl="0" marL="342900" rtl="0" algn="l">
              <a:lnSpc>
                <a:spcPct val="80000"/>
              </a:lnSpc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ts val="2720"/>
              <a:buChar char="•"/>
            </a:pPr>
            <a:r>
              <a:rPr lang="en-US" sz="2720"/>
              <a:t>Volume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ts val="2380"/>
              <a:buChar char="–"/>
            </a:pPr>
            <a:r>
              <a:rPr lang="en-US" sz="2380"/>
              <a:t>Massive volumes are becoming normal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ts val="2380"/>
              <a:buChar char="–"/>
            </a:pPr>
            <a:r>
              <a:rPr lang="en-US" sz="2380"/>
              <a:t>Collecting the next level of data</a:t>
            </a:r>
            <a:endParaRPr/>
          </a:p>
          <a:p>
            <a:pPr indent="-228600" lvl="2" marL="1143000" rtl="0" algn="l">
              <a:lnSpc>
                <a:spcPct val="8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2040"/>
              <a:buChar char="•"/>
            </a:pPr>
            <a:r>
              <a:rPr lang="en-US" sz="2040"/>
              <a:t>E.g. Bank Trades, Website interactions, shopping experiences, etc</a:t>
            </a:r>
            <a:endParaRPr sz="204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My Big Data definition</a:t>
            </a:r>
            <a:endParaRPr/>
          </a:p>
        </p:txBody>
      </p:sp>
      <p:sp>
        <p:nvSpPr>
          <p:cNvPr id="118" name="Google Shape;118;p19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Any data storage and analysis that: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Cannot be processed on a single machine in a timely manner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Over time needs more computation and resources than a fixed size system can provide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</a:pPr>
            <a:r>
              <a:rPr lang="en-US" sz="4000"/>
              <a:t>Origins of Big Data - 1997</a:t>
            </a:r>
            <a:endParaRPr sz="4000"/>
          </a:p>
        </p:txBody>
      </p:sp>
      <p:pic>
        <p:nvPicPr>
          <p:cNvPr id="124" name="Google Shape;124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158687"/>
            <a:ext cx="9144000" cy="47422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Map Reduce 2008</a:t>
            </a:r>
            <a:endParaRPr/>
          </a:p>
        </p:txBody>
      </p:sp>
      <p:pic>
        <p:nvPicPr>
          <p:cNvPr id="130" name="Google Shape;130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6400" y="2247900"/>
            <a:ext cx="8318500" cy="2349500"/>
          </a:xfrm>
          <a:prstGeom prst="rect">
            <a:avLst/>
          </a:prstGeom>
          <a:solidFill>
            <a:srgbClr val="ECECEC"/>
          </a:solidFill>
          <a:ln cap="sq" cmpd="sng" w="889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5000" rotWithShape="0" algn="tl" dir="5400000" dist="1800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Lambda Architecture</a:t>
            </a:r>
            <a:endParaRPr/>
          </a:p>
        </p:txBody>
      </p:sp>
      <p:pic>
        <p:nvPicPr>
          <p:cNvPr id="136" name="Google Shape;136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3064" y="1417638"/>
            <a:ext cx="8561154" cy="42315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